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314" r:id="rId5"/>
    <p:sldId id="349" r:id="rId6"/>
    <p:sldId id="350" r:id="rId7"/>
    <p:sldId id="391" r:id="rId8"/>
    <p:sldId id="392" r:id="rId9"/>
    <p:sldId id="393" r:id="rId10"/>
    <p:sldId id="385" r:id="rId11"/>
    <p:sldId id="394" r:id="rId12"/>
    <p:sldId id="389" r:id="rId13"/>
    <p:sldId id="339" r:id="rId14"/>
    <p:sldId id="369" r:id="rId15"/>
    <p:sldId id="370" r:id="rId16"/>
    <p:sldId id="366" r:id="rId17"/>
    <p:sldId id="367" r:id="rId18"/>
    <p:sldId id="368" r:id="rId19"/>
    <p:sldId id="382" r:id="rId20"/>
    <p:sldId id="383" r:id="rId21"/>
    <p:sldId id="384" r:id="rId22"/>
    <p:sldId id="371" r:id="rId23"/>
    <p:sldId id="380" r:id="rId24"/>
    <p:sldId id="372" r:id="rId25"/>
    <p:sldId id="381" r:id="rId26"/>
    <p:sldId id="357" r:id="rId27"/>
    <p:sldId id="379" r:id="rId28"/>
    <p:sldId id="316" r:id="rId29"/>
    <p:sldId id="39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IDA vs Pushover" id="{33525A39-1BB0-420E-A99F-89CE9DAF8F9A}">
          <p14:sldIdLst>
            <p14:sldId id="349"/>
            <p14:sldId id="350"/>
            <p14:sldId id="391"/>
            <p14:sldId id="392"/>
            <p14:sldId id="393"/>
            <p14:sldId id="385"/>
            <p14:sldId id="394"/>
            <p14:sldId id="389"/>
          </p14:sldIdLst>
        </p14:section>
        <p14:section name="Pushover Hinge" id="{D649DAEF-F8B3-4CC4-97F8-B7754DD18883}">
          <p14:sldIdLst>
            <p14:sldId id="339"/>
            <p14:sldId id="369"/>
            <p14:sldId id="370"/>
            <p14:sldId id="366"/>
            <p14:sldId id="367"/>
            <p14:sldId id="368"/>
            <p14:sldId id="382"/>
            <p14:sldId id="383"/>
            <p14:sldId id="384"/>
            <p14:sldId id="371"/>
            <p14:sldId id="380"/>
            <p14:sldId id="372"/>
            <p14:sldId id="381"/>
          </p14:sldIdLst>
        </p14:section>
        <p14:section name="GUI" id="{4985B93E-9939-477A-BA0E-1A938E934863}">
          <p14:sldIdLst>
            <p14:sldId id="357"/>
            <p14:sldId id="379"/>
          </p14:sldIdLst>
        </p14:section>
        <p14:section name="Roadmap" id="{4B1DB29A-4AEB-4B77-8A06-0C7ADFAC9240}">
          <p14:sldIdLst>
            <p14:sldId id="316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6E6"/>
    <a:srgbClr val="F7F7F7"/>
    <a:srgbClr val="F8F8F8"/>
    <a:srgbClr val="FE1359"/>
    <a:srgbClr val="FAF8F9"/>
    <a:srgbClr val="F9E5D7"/>
    <a:srgbClr val="1B1B1B"/>
    <a:srgbClr val="FAFAFA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439" autoAdjust="0"/>
  </p:normalViewPr>
  <p:slideViewPr>
    <p:cSldViewPr snapToGrid="0">
      <p:cViewPr varScale="1">
        <p:scale>
          <a:sx n="94" d="100"/>
          <a:sy n="94" d="100"/>
        </p:scale>
        <p:origin x="882" y="78"/>
      </p:cViewPr>
      <p:guideLst>
        <p:guide orient="horz" pos="2160"/>
        <p:guide pos="3840"/>
        <p:guide pos="529"/>
        <p:guide pos="7151"/>
      </p:guideLst>
    </p:cSldViewPr>
  </p:slideViewPr>
  <p:outlineViewPr>
    <p:cViewPr>
      <p:scale>
        <a:sx n="33" d="100"/>
        <a:sy n="33" d="100"/>
      </p:scale>
      <p:origin x="0" y="-112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2019/3/12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試試看暫停一下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77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70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(13)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8506231" cy="701731"/>
          </a:xfrm>
        </p:spPr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>
                <a:solidFill>
                  <a:schemeClr val="accent1"/>
                </a:solidFill>
              </a:rPr>
              <a:t>Without Middle Hinge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705" b="19225"/>
          <a:stretch/>
        </p:blipFill>
        <p:spPr>
          <a:xfrm>
            <a:off x="6100933" y="2190309"/>
            <a:ext cx="5506850" cy="40510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66" b="21085"/>
          <a:stretch/>
        </p:blipFill>
        <p:spPr>
          <a:xfrm>
            <a:off x="584496" y="2232840"/>
            <a:ext cx="5506850" cy="40084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7898" y="1559646"/>
            <a:ext cx="19945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 History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6970" y="1559642"/>
            <a:ext cx="147732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1346" y="1552353"/>
            <a:ext cx="0" cy="4688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47479" y="3637108"/>
            <a:ext cx="193418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Middle Hinge</a:t>
            </a:r>
          </a:p>
        </p:txBody>
      </p:sp>
    </p:spTree>
    <p:extLst>
      <p:ext uri="{BB962C8B-B14F-4D97-AF65-F5344CB8AC3E}">
        <p14:creationId xmlns:p14="http://schemas.microsoft.com/office/powerpoint/2010/main" val="287627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97780A8-55AE-48DC-B7FD-1EE2C429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FEMA: NSP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778890-2725-4072-8B83-18EA2402F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728A0B-9C55-4E09-9E51-F9BC1BD32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873"/>
          <a:stretch/>
        </p:blipFill>
        <p:spPr>
          <a:xfrm>
            <a:off x="474923" y="2291136"/>
            <a:ext cx="5468072" cy="53579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D8AC36-38BD-4216-B89C-2177CB13A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022"/>
          <a:stretch/>
        </p:blipFill>
        <p:spPr>
          <a:xfrm>
            <a:off x="6073874" y="2291136"/>
            <a:ext cx="5297959" cy="534769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7A3736A-095D-4BA9-A318-F923F1CF8E08}"/>
              </a:ext>
            </a:extLst>
          </p:cNvPr>
          <p:cNvSpPr txBox="1"/>
          <p:nvPr/>
        </p:nvSpPr>
        <p:spPr>
          <a:xfrm>
            <a:off x="2969231" y="1756881"/>
            <a:ext cx="82971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DC451D-2064-49EC-A687-D2D7BD7D1E71}"/>
              </a:ext>
            </a:extLst>
          </p:cNvPr>
          <p:cNvSpPr txBox="1"/>
          <p:nvPr/>
        </p:nvSpPr>
        <p:spPr>
          <a:xfrm>
            <a:off x="8435083" y="1756881"/>
            <a:ext cx="115031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Maximum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4E3C69-42A1-4071-B17F-FAB9EAD1C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1430F8-5BA1-404B-B36C-082D7D08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582" y="0"/>
            <a:ext cx="5452418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F05164-F599-4F2D-BC1C-4865EEE4D7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0236" y="0"/>
            <a:ext cx="536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997" y="2234594"/>
            <a:ext cx="5344500" cy="400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864" y="2234594"/>
            <a:ext cx="5344500" cy="400400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14305" cy="1311128"/>
          </a:xfrm>
        </p:spPr>
        <p:txBody>
          <a:bodyPr/>
          <a:lstStyle/>
          <a:p>
            <a:r>
              <a:rPr lang="en-US" altLang="zh-TW" dirty="0"/>
              <a:t>Artificial Time History - TAP010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2303" y="3441276"/>
            <a:ext cx="1952851" cy="14630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0600" y="3441276"/>
            <a:ext cx="1952852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59030" y="1971528"/>
            <a:ext cx="192616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Design Spectrum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3862" y="1971527"/>
            <a:ext cx="22467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Maximum Spectrum</a:t>
            </a:r>
          </a:p>
        </p:txBody>
      </p:sp>
    </p:spTree>
    <p:extLst>
      <p:ext uri="{BB962C8B-B14F-4D97-AF65-F5344CB8AC3E}">
        <p14:creationId xmlns:p14="http://schemas.microsoft.com/office/powerpoint/2010/main" val="33010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TAP032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0" y="2036600"/>
            <a:ext cx="5344500" cy="400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50" y="207216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70" y="285400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360" y="316436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TAP052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90" y="1823240"/>
            <a:ext cx="5344500" cy="400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82324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90" y="323548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190" y="295100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7208C43-52E1-49A6-B742-73AA96A39F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975439" cy="1311128"/>
          </a:xfrm>
        </p:spPr>
        <p:txBody>
          <a:bodyPr/>
          <a:lstStyle/>
          <a:p>
            <a:r>
              <a:rPr lang="en-US" altLang="zh-TW" dirty="0"/>
              <a:t>Artificial Time History - TAP010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62A905-98D1-40A4-8B45-90F15B79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ED8F4D-91BB-496F-9317-D403F8CAD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423" b="16672"/>
          <a:stretch/>
        </p:blipFill>
        <p:spPr>
          <a:xfrm>
            <a:off x="436059" y="2352782"/>
            <a:ext cx="5530408" cy="42454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AD704B-7CD5-4908-8C74-EE5FA685A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423" b="19704"/>
          <a:stretch/>
        </p:blipFill>
        <p:spPr>
          <a:xfrm>
            <a:off x="6038384" y="2342513"/>
            <a:ext cx="5530408" cy="40375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9617B9E-9596-4795-A8DA-691719B0748E}"/>
              </a:ext>
            </a:extLst>
          </p:cNvPr>
          <p:cNvSpPr txBox="1"/>
          <p:nvPr/>
        </p:nvSpPr>
        <p:spPr>
          <a:xfrm>
            <a:off x="2969231" y="1756881"/>
            <a:ext cx="82971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6A70A3-3E88-459D-8A6D-B3A24B323632}"/>
              </a:ext>
            </a:extLst>
          </p:cNvPr>
          <p:cNvSpPr txBox="1"/>
          <p:nvPr/>
        </p:nvSpPr>
        <p:spPr>
          <a:xfrm>
            <a:off x="8435083" y="1756881"/>
            <a:ext cx="115031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Maximum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9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CAE7F3-3468-4D7D-82D5-1BA22A463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E9F56E-BCCF-49A4-9048-EB63D4340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93B8DD-E0C3-439F-87B5-A840DE1B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97" y="0"/>
            <a:ext cx="5530408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B010C6-7565-46A4-A33C-E062D4FA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96" y="0"/>
            <a:ext cx="5530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ED49116-7FF9-4B43-8B5A-9F63F292D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E1D49C-A0D7-477A-97C8-87C9C3E2F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37E455-FC55-45B7-83C7-50F5CFC7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80" y="0"/>
            <a:ext cx="5530408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4C583E-6D0F-4D18-84C3-7FA090D1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12" y="0"/>
            <a:ext cx="5530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C50677-E789-4F8B-8742-015EB61B6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18876"/>
          <a:stretch/>
        </p:blipFill>
        <p:spPr>
          <a:xfrm>
            <a:off x="428435" y="2085653"/>
            <a:ext cx="10965263" cy="5563451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71BA523-7A2A-41E2-A89C-D5E94C58C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0 Step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C172CA-D9F3-4553-AD76-9286D6E37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E3EDAC-DA47-420F-8956-DA75A76D9C41}"/>
              </a:ext>
            </a:extLst>
          </p:cNvPr>
          <p:cNvSpPr txBox="1"/>
          <p:nvPr/>
        </p:nvSpPr>
        <p:spPr>
          <a:xfrm>
            <a:off x="2926699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F0DE53-04EF-4BA0-80B1-1DC07D10E4B5}"/>
              </a:ext>
            </a:extLst>
          </p:cNvPr>
          <p:cNvSpPr txBox="1"/>
          <p:nvPr/>
        </p:nvSpPr>
        <p:spPr>
          <a:xfrm>
            <a:off x="8403185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10" name="矩形 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0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3AAB039-39D4-420B-AFB0-0F2F7C15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5284" t="22322" r="3272"/>
          <a:stretch/>
        </p:blipFill>
        <p:spPr>
          <a:xfrm>
            <a:off x="838200" y="2280863"/>
            <a:ext cx="9959939" cy="532715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D2457C3-0390-4EB6-84C4-3630BB284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13 Step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34C5CE-96E2-42BB-8832-CB4E0056D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B2E3EDAC-DA47-420F-8956-DA75A76D9C41}"/>
              </a:ext>
            </a:extLst>
          </p:cNvPr>
          <p:cNvSpPr txBox="1"/>
          <p:nvPr/>
        </p:nvSpPr>
        <p:spPr>
          <a:xfrm>
            <a:off x="2926699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36F0DE53-04EF-4BA0-80B1-1DC07D10E4B5}"/>
              </a:ext>
            </a:extLst>
          </p:cNvPr>
          <p:cNvSpPr txBox="1"/>
          <p:nvPr/>
        </p:nvSpPr>
        <p:spPr>
          <a:xfrm>
            <a:off x="8403185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8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0CB0D8A-023E-4CE4-950B-B457E4A95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79" t="21873"/>
          <a:stretch/>
        </p:blipFill>
        <p:spPr>
          <a:xfrm>
            <a:off x="838200" y="2219218"/>
            <a:ext cx="10190224" cy="535797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90FF9EE-EDBA-497E-9C5C-21321E67A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Time History 30s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F3C9A7-1E99-423B-A800-D7E5756FF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B2E3EDAC-DA47-420F-8956-DA75A76D9C41}"/>
              </a:ext>
            </a:extLst>
          </p:cNvPr>
          <p:cNvSpPr txBox="1"/>
          <p:nvPr/>
        </p:nvSpPr>
        <p:spPr>
          <a:xfrm>
            <a:off x="2926699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8">
            <a:extLst>
              <a:ext uri="{FF2B5EF4-FFF2-40B4-BE49-F238E27FC236}">
                <a16:creationId xmlns:a16="http://schemas.microsoft.com/office/drawing/2014/main" id="{36F0DE53-04EF-4BA0-80B1-1DC07D10E4B5}"/>
              </a:ext>
            </a:extLst>
          </p:cNvPr>
          <p:cNvSpPr txBox="1"/>
          <p:nvPr/>
        </p:nvSpPr>
        <p:spPr>
          <a:xfrm>
            <a:off x="8403185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8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0C707C-376D-4382-97CE-2E03A7FA4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21273"/>
          <a:stretch/>
        </p:blipFill>
        <p:spPr>
          <a:xfrm>
            <a:off x="440031" y="2270590"/>
            <a:ext cx="10983169" cy="5399068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3BEEF86-B540-4AA4-A09F-529C52ADD2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 40s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8459B8-D953-4EA5-BB2B-D09BD5765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B2E3EDAC-DA47-420F-8956-DA75A76D9C41}"/>
              </a:ext>
            </a:extLst>
          </p:cNvPr>
          <p:cNvSpPr txBox="1"/>
          <p:nvPr/>
        </p:nvSpPr>
        <p:spPr>
          <a:xfrm>
            <a:off x="2926699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36F0DE53-04EF-4BA0-80B1-1DC07D10E4B5}"/>
              </a:ext>
            </a:extLst>
          </p:cNvPr>
          <p:cNvSpPr txBox="1"/>
          <p:nvPr/>
        </p:nvSpPr>
        <p:spPr>
          <a:xfrm>
            <a:off x="8403185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LinearCut</a:t>
            </a:r>
            <a:endParaRPr lang="fr-FR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GUI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r="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4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0D5BE8-28D3-47DF-B792-F1CC9C752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F14CD9E5-6489-4F50-8BE2-2119579F99D0}"/>
              </a:ext>
            </a:extLst>
          </p:cNvPr>
          <p:cNvPicPr>
            <a:picLocks noGrp="1" noChangeAspect="1"/>
          </p:cNvPicPr>
          <p:nvPr>
            <p:ph type="pic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51" t="4552" r="51" b="5816"/>
          <a:stretch/>
        </p:blipFill>
        <p:spPr>
          <a:xfrm>
            <a:off x="1408113" y="1030288"/>
            <a:ext cx="9366250" cy="58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oggle-downloads-production.s3.eu-west-1.amazonaws.com/71efc77a0e627aba32e5c44a01051b557e3c3ea79fb21b2957e74b7a1e1594a4/download.png?AWSAccessKeyId=ASIA4YTCGXFHK6DODE4P&amp;Expires=1550141232&amp;Signature=Scpbhc6RgaiFBSUlzlCTEdnCT0M%3D&amp;x-amz-security-token=FQoGZXIvYXdzEI3%2F%2F%2F%2F%2F%2F%2F%2F%2F%2FwEaDL4NX9JtlEoWubZVdiLwAWyzvYD1QpAtkk6XlY%2F5mcOUg5L3%2B4Dwq4e8py43%2BhslbLlaLqeSX5q1FF%2FWgApW6Lox%2FaxELVAiEnTub7xtIkHxKf%2Bw297DX5ZLwQ9z%2F3JaHZ5PF7hoPthsBXr6PAMsM%2Fets2aP%2FjRRsMtpVQhUbs5pasoe6nOE5tY04ySGgUUGVhs14%2BdJ1WWa4AJ1lnFaVKD4TBcPsWoUEoavujsa2L3gSqQcFUff8hU5e%2FVJP9Zz3Z0fio6n9zG2bEMQoxkEwr7H7X4f6e69mMjgtgcWzA6Fme8e2bKBZ6rkWg906jrv9qFjE%2FwtN3UIkW9NUK2GoyikwZPjBQ%3D%3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" y="1691452"/>
            <a:ext cx="12188360" cy="454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sp>
        <p:nvSpPr>
          <p:cNvPr id="5" name="TextBox 3"/>
          <p:cNvSpPr txBox="1"/>
          <p:nvPr/>
        </p:nvSpPr>
        <p:spPr>
          <a:xfrm>
            <a:off x="4019107" y="4784651"/>
            <a:ext cx="184922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Nonlinear Hinge</a:t>
            </a:r>
          </a:p>
        </p:txBody>
      </p:sp>
    </p:spTree>
    <p:extLst>
      <p:ext uri="{BB962C8B-B14F-4D97-AF65-F5344CB8AC3E}">
        <p14:creationId xmlns:p14="http://schemas.microsoft.com/office/powerpoint/2010/main" val="5496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424763" y="2498649"/>
            <a:ext cx="9627892" cy="193899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Nonlinear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Hinge </a:t>
            </a: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To Use In Complex Structure</a:t>
            </a:r>
          </a:p>
          <a:p>
            <a:pPr algn="l">
              <a:lnSpc>
                <a:spcPct val="120000"/>
              </a:lnSpc>
            </a:pP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FEMA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Verify IDA Result is Correct</a:t>
            </a:r>
          </a:p>
          <a:p>
            <a:pPr algn="l">
              <a:lnSpc>
                <a:spcPct val="120000"/>
              </a:lnSpc>
            </a:pP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Simulate Model: 2-D 3 story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FEMA P695 Model?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 Actual Model ( from corporation )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9581" y="2498649"/>
            <a:ext cx="0" cy="186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8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25452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6000" y="3346751"/>
            <a:ext cx="482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NEGATIVE =&gt; NON-NEGATIVE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54077" y="409667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528" y="3900567"/>
            <a:ext cx="37636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NEW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EQUAL DISPLACEMENT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1452282" y="1785769"/>
            <a:ext cx="4937760" cy="39480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452282" y="1785769"/>
            <a:ext cx="3012142" cy="3948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108499" y="2280621"/>
            <a:ext cx="0" cy="34532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239845" y="2280621"/>
            <a:ext cx="0" cy="345320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0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750" y="142700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7982" y="2468879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479038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SF: 2.5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782333" y="2468878"/>
            <a:ext cx="79284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SF: 4.5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4723594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SF: 6.5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719914" y="4723593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SF: 8.5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778380" y="4736254"/>
            <a:ext cx="69025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SF: 10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00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1117282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134631" cy="701731"/>
          </a:xfrm>
        </p:spPr>
        <p:txBody>
          <a:bodyPr/>
          <a:lstStyle/>
          <a:p>
            <a:r>
              <a:rPr lang="en-US" dirty="0" smtClean="0"/>
              <a:t>Close, but still have </a:t>
            </a:r>
            <a:r>
              <a:rPr lang="en-US" dirty="0" smtClean="0">
                <a:solidFill>
                  <a:schemeClr val="accent1"/>
                </a:solidFill>
              </a:rPr>
              <a:t>Gap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53C600-BC4E-4AE4-AEBB-D56437B7D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7749"/>
            <a:ext cx="6095238" cy="45523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77655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5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FEMA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420313" y="1871325"/>
            <a:ext cx="3312125" cy="267765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Linear Static Procedure </a:t>
            </a:r>
            <a:endParaRPr lang="en-US" sz="2000" dirty="0" smtClean="0"/>
          </a:p>
          <a:p>
            <a:pPr>
              <a:lnSpc>
                <a:spcPct val="120000"/>
              </a:lnSpc>
            </a:pP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000" dirty="0" smtClean="0"/>
              <a:t>Linear </a:t>
            </a:r>
            <a:r>
              <a:rPr lang="en-US" sz="2000" dirty="0"/>
              <a:t>Dynamic Procedure </a:t>
            </a:r>
            <a:endParaRPr lang="en-US" sz="2000" dirty="0" smtClean="0"/>
          </a:p>
          <a:p>
            <a:pPr>
              <a:lnSpc>
                <a:spcPct val="120000"/>
              </a:lnSpc>
            </a:pP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000" dirty="0" smtClean="0"/>
              <a:t>Nonlinear </a:t>
            </a:r>
            <a:r>
              <a:rPr lang="en-US" sz="2000" dirty="0"/>
              <a:t>Static Procedure </a:t>
            </a:r>
            <a:endParaRPr lang="en-US" sz="2000" dirty="0" smtClean="0"/>
          </a:p>
          <a:p>
            <a:pPr>
              <a:lnSpc>
                <a:spcPct val="120000"/>
              </a:lnSpc>
            </a:pP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000" dirty="0" smtClean="0"/>
              <a:t>Nonlinear </a:t>
            </a:r>
            <a:r>
              <a:rPr lang="en-US" sz="2000" dirty="0"/>
              <a:t>Dynamic Procedure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7086" y="2968687"/>
            <a:ext cx="39925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 Design and Maximum Earthquake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69712" y="3210153"/>
            <a:ext cx="956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1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5773</TotalTime>
  <Words>210</Words>
  <Application>Microsoft Office PowerPoint</Application>
  <PresentationFormat>寬螢幕</PresentationFormat>
  <Paragraphs>102</Paragraphs>
  <Slides>26</Slides>
  <Notes>3</Notes>
  <HiddenSlides>8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新細明體</vt:lpstr>
      <vt:lpstr>Arial</vt:lpstr>
      <vt:lpstr>Calibri</vt:lpstr>
      <vt:lpstr>Segoe UI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365</cp:revision>
  <dcterms:created xsi:type="dcterms:W3CDTF">2015-10-12T10:51:44Z</dcterms:created>
  <dcterms:modified xsi:type="dcterms:W3CDTF">2019-03-12T13:59:38Z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